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0" r:id="rId5"/>
    <p:sldId id="272" r:id="rId6"/>
    <p:sldId id="273" r:id="rId7"/>
    <p:sldId id="275" r:id="rId8"/>
    <p:sldId id="271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2" r:id="rId17"/>
    <p:sldId id="268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9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991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1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74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3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0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6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7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A7492-5F6E-44B9-94A3-D0134DC02D9B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00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apb.edu/administration/academic_affairs/assessment.aspx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1968-6AAC-4AB4-BFCE-2D7CCD941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SAFHS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0756B-C991-4531-A2C0-BC5E9493C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Oct. 7, 2020</a:t>
            </a:r>
          </a:p>
        </p:txBody>
      </p:sp>
    </p:spTree>
    <p:extLst>
      <p:ext uri="{BB962C8B-B14F-4D97-AF65-F5344CB8AC3E}">
        <p14:creationId xmlns:p14="http://schemas.microsoft.com/office/powerpoint/2010/main" val="26257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Global Learning</a:t>
            </a:r>
          </a:p>
          <a:p>
            <a:endParaRPr lang="en-US" dirty="0"/>
          </a:p>
          <a:p>
            <a:r>
              <a:rPr lang="en-US" dirty="0"/>
              <a:t>Human Needs and the Global Environment</a:t>
            </a:r>
          </a:p>
        </p:txBody>
      </p:sp>
      <p:pic>
        <p:nvPicPr>
          <p:cNvPr id="2052" name="Picture 4" descr="Changing minds: Global Learning Mindsets for the 21st century - Center for  the Professional Education of Teachers">
            <a:extLst>
              <a:ext uri="{FF2B5EF4-FFF2-40B4-BE49-F238E27FC236}">
                <a16:creationId xmlns:a16="http://schemas.microsoft.com/office/drawing/2014/main" id="{2A880A3E-0613-4FDA-894E-4F8730D4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6" y="630291"/>
            <a:ext cx="4469266" cy="2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7 Basic Human Needs According To Maslow - Survival Report">
            <a:extLst>
              <a:ext uri="{FF2B5EF4-FFF2-40B4-BE49-F238E27FC236}">
                <a16:creationId xmlns:a16="http://schemas.microsoft.com/office/drawing/2014/main" id="{C4AF5BC9-8BFD-4253-8D7F-D269AE0B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" y="2969207"/>
            <a:ext cx="3713584" cy="37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4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 Degree Program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851947"/>
          </a:xfrm>
        </p:spPr>
        <p:txBody>
          <a:bodyPr>
            <a:normAutofit/>
          </a:bodyPr>
          <a:lstStyle/>
          <a:p>
            <a:r>
              <a:rPr lang="en-US" dirty="0"/>
              <a:t>Ag Sci – Global agricultural production practices and processes</a:t>
            </a:r>
          </a:p>
          <a:p>
            <a:endParaRPr lang="en-US" dirty="0"/>
          </a:p>
          <a:p>
            <a:r>
              <a:rPr lang="en-US" dirty="0"/>
              <a:t>Reg Sci – Regulatory compliance associated with food, agricultural, industrial, health and environment safety</a:t>
            </a:r>
          </a:p>
          <a:p>
            <a:endParaRPr lang="en-US" dirty="0"/>
          </a:p>
          <a:p>
            <a:r>
              <a:rPr lang="en-US" dirty="0"/>
              <a:t>Ag Eng – new program </a:t>
            </a:r>
          </a:p>
        </p:txBody>
      </p:sp>
      <p:pic>
        <p:nvPicPr>
          <p:cNvPr id="3074" name="Picture 2" descr="7r-230-tractor">
            <a:extLst>
              <a:ext uri="{FF2B5EF4-FFF2-40B4-BE49-F238E27FC236}">
                <a16:creationId xmlns:a16="http://schemas.microsoft.com/office/drawing/2014/main" id="{1302B6AF-BB84-4CF8-9F95-02F8F0E3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928"/>
            <a:ext cx="4613945" cy="25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6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AQFI Degree Program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Aq &amp; Fish Sci - Oral Communication</a:t>
            </a:r>
          </a:p>
        </p:txBody>
      </p:sp>
      <p:pic>
        <p:nvPicPr>
          <p:cNvPr id="4098" name="Picture 2" descr="Oral Communication: The Art of Asking Questions | Ravi Magazine">
            <a:extLst>
              <a:ext uri="{FF2B5EF4-FFF2-40B4-BE49-F238E27FC236}">
                <a16:creationId xmlns:a16="http://schemas.microsoft.com/office/drawing/2014/main" id="{4ABF9588-D659-4D07-94F2-1CA7D36D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3" y="1948317"/>
            <a:ext cx="4183309" cy="24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8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HUSC Degree Program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Hum Sci - To explain how their major impacts the lives of individuals families and community</a:t>
            </a:r>
          </a:p>
          <a:p>
            <a:endParaRPr lang="en-US" dirty="0"/>
          </a:p>
          <a:p>
            <a:r>
              <a:rPr lang="en-US" dirty="0"/>
              <a:t>Hosp Tour Mgmt – new program</a:t>
            </a:r>
          </a:p>
        </p:txBody>
      </p:sp>
      <p:pic>
        <p:nvPicPr>
          <p:cNvPr id="5124" name="Picture 4" descr="Undergraduate Student Opportunities in Family and Consumer Sciences -  Family and Consumer Sciences Education - Human Development, Fashion, and  Interior Design - IUP">
            <a:extLst>
              <a:ext uri="{FF2B5EF4-FFF2-40B4-BE49-F238E27FC236}">
                <a16:creationId xmlns:a16="http://schemas.microsoft.com/office/drawing/2014/main" id="{6ADD296E-9369-40F7-8F67-E6D86143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" y="2006082"/>
            <a:ext cx="4345299" cy="29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3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maps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1478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Matrix with Rows and Columns</a:t>
            </a:r>
          </a:p>
          <a:p>
            <a:endParaRPr lang="en-US" dirty="0"/>
          </a:p>
          <a:p>
            <a:r>
              <a:rPr lang="en-US" dirty="0"/>
              <a:t>Columns are SLOs</a:t>
            </a:r>
          </a:p>
          <a:p>
            <a:endParaRPr lang="en-US" dirty="0"/>
          </a:p>
          <a:p>
            <a:r>
              <a:rPr lang="en-US" dirty="0"/>
              <a:t>Rows are classes</a:t>
            </a:r>
          </a:p>
          <a:p>
            <a:endParaRPr lang="en-US" dirty="0"/>
          </a:p>
          <a:p>
            <a:r>
              <a:rPr lang="en-US" dirty="0"/>
              <a:t>Cells are Assignments (introduce, reinforce, assess mastery)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6689C7-5D59-4ADC-B32A-86C321E688CE}"/>
              </a:ext>
            </a:extLst>
          </p:cNvPr>
          <p:cNvGrpSpPr/>
          <p:nvPr/>
        </p:nvGrpSpPr>
        <p:grpSpPr>
          <a:xfrm>
            <a:off x="67114" y="2424418"/>
            <a:ext cx="4479388" cy="2807865"/>
            <a:chOff x="67114" y="2424418"/>
            <a:chExt cx="4479388" cy="2807865"/>
          </a:xfrm>
        </p:grpSpPr>
        <p:pic>
          <p:nvPicPr>
            <p:cNvPr id="7170" name="Picture 2" descr="Curriculum Mapping: Assessing Learning Outcomes">
              <a:extLst>
                <a:ext uri="{FF2B5EF4-FFF2-40B4-BE49-F238E27FC236}">
                  <a16:creationId xmlns:a16="http://schemas.microsoft.com/office/drawing/2014/main" id="{CE93B34E-2350-4F8D-9C14-30704EE2DA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7" t="15667" r="4709" b="4777"/>
            <a:stretch/>
          </p:blipFill>
          <p:spPr bwMode="auto">
            <a:xfrm>
              <a:off x="67114" y="2424418"/>
              <a:ext cx="4479388" cy="28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3E42CD-17EC-46B8-86DC-3AEC15C1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15" y="4927440"/>
              <a:ext cx="729840" cy="30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93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812" y="1447800"/>
            <a:ext cx="6711806" cy="1143000"/>
          </a:xfrm>
        </p:spPr>
        <p:txBody>
          <a:bodyPr/>
          <a:lstStyle/>
          <a:p>
            <a:r>
              <a:rPr lang="en-US" dirty="0"/>
              <a:t>Example:   AG Sci Curriculum map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A34F3-C4E1-430C-9F39-5C39B9C35BD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 to excel file of curriculum map…</a:t>
            </a:r>
          </a:p>
        </p:txBody>
      </p:sp>
    </p:spTree>
    <p:extLst>
      <p:ext uri="{BB962C8B-B14F-4D97-AF65-F5344CB8AC3E}">
        <p14:creationId xmlns:p14="http://schemas.microsoft.com/office/powerpoint/2010/main" val="188468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47" y="1162574"/>
            <a:ext cx="6019800" cy="1143000"/>
          </a:xfrm>
        </p:spPr>
        <p:txBody>
          <a:bodyPr/>
          <a:lstStyle/>
          <a:p>
            <a:r>
              <a:rPr lang="en-US" dirty="0"/>
              <a:t>Senior comprehensive exams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0847" y="2491840"/>
            <a:ext cx="6021388" cy="3279786"/>
          </a:xfrm>
        </p:spPr>
        <p:txBody>
          <a:bodyPr/>
          <a:lstStyle/>
          <a:p>
            <a:r>
              <a:rPr lang="en-US" dirty="0"/>
              <a:t>9/29/20 Memo from Provost </a:t>
            </a:r>
          </a:p>
          <a:p>
            <a:endParaRPr lang="en-US" dirty="0"/>
          </a:p>
          <a:p>
            <a:r>
              <a:rPr lang="en-US" dirty="0"/>
              <a:t>“Individual departments will decide how or if to administer the senior comprehensive examination this semester. After this semester, this examination will be revamped and included as part of a capstone course.”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47" y="1162574"/>
            <a:ext cx="6019800" cy="1143000"/>
          </a:xfrm>
        </p:spPr>
        <p:txBody>
          <a:bodyPr/>
          <a:lstStyle/>
          <a:p>
            <a:r>
              <a:rPr lang="en-US" dirty="0"/>
              <a:t>Senior comprehensive exams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0847" y="2491840"/>
            <a:ext cx="6021388" cy="3279786"/>
          </a:xfrm>
        </p:spPr>
        <p:txBody>
          <a:bodyPr/>
          <a:lstStyle/>
          <a:p>
            <a:r>
              <a:rPr lang="en-US" dirty="0"/>
              <a:t>Pencil &amp; Paper                                             Blackboard</a:t>
            </a:r>
          </a:p>
          <a:p>
            <a:endParaRPr lang="en-US" dirty="0"/>
          </a:p>
        </p:txBody>
      </p:sp>
      <p:pic>
        <p:nvPicPr>
          <p:cNvPr id="6146" name="Picture 2" descr="Scantron F-1712-PAR-L Compatible Testing Form (500 Sheet Pkg)">
            <a:extLst>
              <a:ext uri="{FF2B5EF4-FFF2-40B4-BE49-F238E27FC236}">
                <a16:creationId xmlns:a16="http://schemas.microsoft.com/office/drawing/2014/main" id="{4B30037A-E256-4F1D-A714-781F7EAA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45" y="2884443"/>
            <a:ext cx="2827031" cy="36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2ab77af-a-62cb3a1a-s-sites.googlegroups.com/site/blackboardlearn91/home/onlione-quizes/quiz21.png?attachauth=ANoY7crkkNYOdw6DEfzRwwLtlyioZ7nMemeBLoUh_NzCddF1Zpkqnu7Ga4RDyRanjbPS2uRSgPsJluY9tYX6sdhTthA0IwxjHxo_8ted1k4Xyl4icm4j7kwcEa2BEkny1GpV7j8yYJC8cky-RoVJcsSWJk_t-45mNeC3vfHaCH4CZdLSH1nb9S83LN9JjDARF04ZHgVrxEicuduF-TJXLxipnGVgU85IFQRJOb43mzYDJnLfoxFUl14FPX1MvjQDf0iQdENGmAKu&amp;attredirects=0">
            <a:extLst>
              <a:ext uri="{FF2B5EF4-FFF2-40B4-BE49-F238E27FC236}">
                <a16:creationId xmlns:a16="http://schemas.microsoft.com/office/drawing/2014/main" id="{D4A0C41D-FF9B-4AD0-BA4A-7C95A34B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78" y="2981055"/>
            <a:ext cx="4677824" cy="32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9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47" y="1162574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 Analysis by knowledge area not possible with blackboard sen comp exam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CAABA-523C-443E-85BB-76A476B1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233" y="2466777"/>
            <a:ext cx="4353533" cy="283884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760C93-146F-425A-ADB7-14035877D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4844" y="5695426"/>
            <a:ext cx="6711806" cy="788170"/>
          </a:xfrm>
        </p:spPr>
        <p:txBody>
          <a:bodyPr>
            <a:normAutofit/>
          </a:bodyPr>
          <a:lstStyle/>
          <a:p>
            <a:r>
              <a:rPr lang="en-US" dirty="0"/>
              <a:t>HPER – SET UP SUBTESTS IN BLACKBOARD SO THEY CAN ANALYZE BY KNOWLEDGE AREA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9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maps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711806" cy="3147873"/>
          </a:xfrm>
        </p:spPr>
        <p:txBody>
          <a:bodyPr>
            <a:normAutofit/>
          </a:bodyPr>
          <a:lstStyle/>
          <a:p>
            <a:r>
              <a:rPr lang="en-US" dirty="0"/>
              <a:t>Written Communication, Reading</a:t>
            </a:r>
          </a:p>
          <a:p>
            <a:endParaRPr lang="en-US" dirty="0"/>
          </a:p>
          <a:p>
            <a:r>
              <a:rPr lang="en-US" dirty="0"/>
              <a:t>Global Learning, Human Needs and Global Environment</a:t>
            </a:r>
          </a:p>
          <a:p>
            <a:endParaRPr lang="en-US" dirty="0"/>
          </a:p>
          <a:p>
            <a:r>
              <a:rPr lang="en-US" dirty="0"/>
              <a:t>New Degree Program SLO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6689C7-5D59-4ADC-B32A-86C321E688CE}"/>
              </a:ext>
            </a:extLst>
          </p:cNvPr>
          <p:cNvGrpSpPr/>
          <p:nvPr/>
        </p:nvGrpSpPr>
        <p:grpSpPr>
          <a:xfrm>
            <a:off x="67114" y="2424418"/>
            <a:ext cx="4479388" cy="2807865"/>
            <a:chOff x="67114" y="2424418"/>
            <a:chExt cx="4479388" cy="2807865"/>
          </a:xfrm>
        </p:grpSpPr>
        <p:pic>
          <p:nvPicPr>
            <p:cNvPr id="7170" name="Picture 2" descr="Curriculum Mapping: Assessing Learning Outcomes">
              <a:extLst>
                <a:ext uri="{FF2B5EF4-FFF2-40B4-BE49-F238E27FC236}">
                  <a16:creationId xmlns:a16="http://schemas.microsoft.com/office/drawing/2014/main" id="{CE93B34E-2350-4F8D-9C14-30704EE2DA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7" t="15667" r="4709" b="4777"/>
            <a:stretch/>
          </p:blipFill>
          <p:spPr bwMode="auto">
            <a:xfrm>
              <a:off x="67114" y="2424418"/>
              <a:ext cx="4479388" cy="28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3E42CD-17EC-46B8-86DC-3AEC15C1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15" y="4927440"/>
              <a:ext cx="729840" cy="304843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23F9BDE-52EC-4D36-8951-46F437998200}"/>
              </a:ext>
            </a:extLst>
          </p:cNvPr>
          <p:cNvSpPr txBox="1">
            <a:spLocks/>
          </p:cNvSpPr>
          <p:nvPr/>
        </p:nvSpPr>
        <p:spPr>
          <a:xfrm>
            <a:off x="672656" y="159328"/>
            <a:ext cx="6019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Get ready for 2122AY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2BE53-55CC-4D58-B4DE-DC134618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219" y="55341"/>
            <a:ext cx="3203667" cy="34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 AND IMPROVEMENT: A Great Big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PLANS FOR IMPROVING OUTCOMES</a:t>
            </a:r>
          </a:p>
          <a:p>
            <a:endParaRPr lang="en-US" dirty="0"/>
          </a:p>
          <a:p>
            <a:r>
              <a:rPr lang="en-US" dirty="0"/>
              <a:t>What did assessment data show?</a:t>
            </a:r>
          </a:p>
          <a:p>
            <a:endParaRPr lang="en-US" dirty="0"/>
          </a:p>
          <a:p>
            <a:r>
              <a:rPr lang="en-US" dirty="0"/>
              <a:t>What will be done to improve outcomes?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E45E-82F9-44B3-8A94-112A12C4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6" y="1026367"/>
            <a:ext cx="4518197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HuSC  -  Lifelong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“Faculty will adjust instruction to improve the lowest score, reflection, by integrating opportunities for students to have oral and written reflection time in and outside of the classroom…”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1B9D8-9883-4184-9B01-63B5D581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4" b="1"/>
          <a:stretch/>
        </p:blipFill>
        <p:spPr>
          <a:xfrm>
            <a:off x="266884" y="998375"/>
            <a:ext cx="4313816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855AA-A2F3-4EFA-A89C-43A9897E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6" y="0"/>
            <a:ext cx="10787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2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4A866-F96C-4049-BA2D-91EE46DB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1" y="0"/>
            <a:ext cx="1133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7CF84-6940-42B2-BEB0-CE420FCB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843"/>
            <a:ext cx="12192000" cy="34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78463-30FE-4BAB-89B9-1DC6FB28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666"/>
            <a:ext cx="12192000" cy="44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16A92-1413-48E4-B138-449CDCDE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" y="0"/>
            <a:ext cx="1210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1" y="2777066"/>
            <a:ext cx="7374113" cy="3875661"/>
          </a:xfrm>
        </p:spPr>
        <p:txBody>
          <a:bodyPr/>
          <a:lstStyle/>
          <a:p>
            <a:r>
              <a:rPr lang="en-US" dirty="0"/>
              <a:t>Problem Solving</a:t>
            </a:r>
          </a:p>
          <a:p>
            <a:endParaRPr lang="en-US" dirty="0"/>
          </a:p>
          <a:p>
            <a:r>
              <a:rPr lang="en-US" dirty="0"/>
              <a:t>Teamwork</a:t>
            </a:r>
          </a:p>
          <a:p>
            <a:endParaRPr lang="en-US" dirty="0"/>
          </a:p>
          <a:p>
            <a:r>
              <a:rPr lang="en-US" dirty="0"/>
              <a:t>Lifelong Learning</a:t>
            </a:r>
          </a:p>
          <a:p>
            <a:endParaRPr lang="en-US" dirty="0"/>
          </a:p>
          <a:p>
            <a:r>
              <a:rPr lang="en-US" dirty="0"/>
              <a:t>Complete list at   </a:t>
            </a:r>
            <a:r>
              <a:rPr lang="en-US" sz="1100" dirty="0">
                <a:hlinkClick r:id="rId2"/>
              </a:rPr>
              <a:t>http://www.uapb.edu/administration/academic_affairs/assessment.aspx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Amazon.com: US Games Economy Tug-O-War Rope: Sports &amp; Outdoors">
            <a:extLst>
              <a:ext uri="{FF2B5EF4-FFF2-40B4-BE49-F238E27FC236}">
                <a16:creationId xmlns:a16="http://schemas.microsoft.com/office/drawing/2014/main" id="{E464D08C-0EC4-4053-A382-D04A8A08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3" y="2249785"/>
            <a:ext cx="3237284" cy="24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ps For Developing Problem Solving Skills in People With Schizophrenia -  Health, Brain and Neuroscience">
            <a:extLst>
              <a:ext uri="{FF2B5EF4-FFF2-40B4-BE49-F238E27FC236}">
                <a16:creationId xmlns:a16="http://schemas.microsoft.com/office/drawing/2014/main" id="{B1F2E50F-992A-4808-AD87-7327FECF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59" y="205273"/>
            <a:ext cx="3237284" cy="21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e You a Lifelong Learner? - Clonlara School">
            <a:extLst>
              <a:ext uri="{FF2B5EF4-FFF2-40B4-BE49-F238E27FC236}">
                <a16:creationId xmlns:a16="http://schemas.microsoft.com/office/drawing/2014/main" id="{62293B79-9AED-4BD3-8DD1-A63F25CE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7" y="4603794"/>
            <a:ext cx="4021031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050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</TotalTime>
  <Words>313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SAFHS Assessment</vt:lpstr>
      <vt:lpstr>ASSESSMENT AND IMPROVEMENT: A Great Big 6</vt:lpstr>
      <vt:lpstr>HuSC  -  Lifelong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SLOs</vt:lpstr>
      <vt:lpstr>School SLOs</vt:lpstr>
      <vt:lpstr>AGRI Degree Program SLOs</vt:lpstr>
      <vt:lpstr>AQFI Degree Program SLOs</vt:lpstr>
      <vt:lpstr>HUSC Degree Program SLOs</vt:lpstr>
      <vt:lpstr>Curriculum maps</vt:lpstr>
      <vt:lpstr>Example:   AG Sci Curriculum map</vt:lpstr>
      <vt:lpstr>Senior comprehensive exams</vt:lpstr>
      <vt:lpstr>Senior comprehensive exams</vt:lpstr>
      <vt:lpstr>Assessment Analysis by knowledge area not possible with blackboard sen comp exam</vt:lpstr>
      <vt:lpstr>Curriculum 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SAFHS Assessment</dc:title>
  <dc:creator>Steve Lochmann</dc:creator>
  <cp:lastModifiedBy>Steve Lochmann</cp:lastModifiedBy>
  <cp:revision>16</cp:revision>
  <dcterms:created xsi:type="dcterms:W3CDTF">2020-10-05T15:53:55Z</dcterms:created>
  <dcterms:modified xsi:type="dcterms:W3CDTF">2020-10-07T17:42:42Z</dcterms:modified>
</cp:coreProperties>
</file>